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Lato Thin" charset="1" panose="020F0502020204030203"/>
      <p:regular r:id="rId16"/>
    </p:embeddedFont>
    <p:embeddedFont>
      <p:font typeface="Lato Thin Italics" charset="1" panose="020F0502020204030203"/>
      <p:regular r:id="rId17"/>
    </p:embeddedFont>
    <p:embeddedFont>
      <p:font typeface="Lato Light" charset="1" panose="020F0502020204030203"/>
      <p:regular r:id="rId18"/>
    </p:embeddedFont>
    <p:embeddedFont>
      <p:font typeface="Lato Light Italics" charset="1" panose="020F0502020204030203"/>
      <p:regular r:id="rId19"/>
    </p:embeddedFont>
    <p:embeddedFont>
      <p:font typeface="Lato Heavy" charset="1" panose="020F0502020204030203"/>
      <p:regular r:id="rId20"/>
    </p:embeddedFont>
    <p:embeddedFont>
      <p:font typeface="Lato Heavy Italics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VAFxpsV8gPo.mp4" Type="http://schemas.openxmlformats.org/officeDocument/2006/relationships/video"/><Relationship Id="rId7" Target="../media/VAFxpsV8gPo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xpmFvEPU.mp4" Type="http://schemas.openxmlformats.org/officeDocument/2006/relationships/video"/><Relationship Id="rId4" Target="../media/VAFxpmFvEPU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3517596"/>
            <a:ext cx="11578589" cy="126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77"/>
              </a:lnSpc>
              <a:spcBef>
                <a:spcPct val="0"/>
              </a:spcBef>
            </a:pPr>
            <a:r>
              <a:rPr lang="en-US" sz="7412">
                <a:solidFill>
                  <a:srgbClr val="593C8F"/>
                </a:solidFill>
                <a:latin typeface="League Spartan"/>
              </a:rPr>
              <a:t>TELECOMMUNICATION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3648322" y="4804644"/>
            <a:ext cx="1095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0766" t="0" r="10766" b="0"/>
          <a:stretch>
            <a:fillRect/>
          </a:stretch>
        </p:blipFill>
        <p:spPr>
          <a:xfrm flipH="false" flipV="false" rot="0">
            <a:off x="3648322" y="5157069"/>
            <a:ext cx="9062574" cy="477747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648322" y="2339975"/>
            <a:ext cx="7694287" cy="98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93"/>
              </a:lnSpc>
              <a:spcBef>
                <a:spcPct val="0"/>
              </a:spcBef>
            </a:pPr>
            <a:r>
              <a:rPr lang="en-US" sz="5780">
                <a:solidFill>
                  <a:srgbClr val="000000"/>
                </a:solidFill>
                <a:latin typeface="Lato Bold"/>
              </a:rPr>
              <a:t>DATA ANALYSIS 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28856" y="6810768"/>
            <a:ext cx="2808757" cy="258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3"/>
              </a:lnSpc>
            </a:pPr>
            <a:r>
              <a:rPr lang="en-US" sz="3659">
                <a:solidFill>
                  <a:srgbClr val="000000"/>
                </a:solidFill>
                <a:latin typeface="Lato Bold"/>
              </a:rPr>
              <a:t>SAADHIKA </a:t>
            </a:r>
          </a:p>
          <a:p>
            <a:pPr>
              <a:lnSpc>
                <a:spcPts val="5123"/>
              </a:lnSpc>
            </a:pPr>
            <a:r>
              <a:rPr lang="en-US" sz="3659">
                <a:solidFill>
                  <a:srgbClr val="000000"/>
                </a:solidFill>
                <a:latin typeface="Lato Bold"/>
              </a:rPr>
              <a:t>PAVAN</a:t>
            </a:r>
          </a:p>
          <a:p>
            <a:pPr>
              <a:lnSpc>
                <a:spcPts val="5123"/>
              </a:lnSpc>
            </a:pPr>
            <a:r>
              <a:rPr lang="en-US" sz="3659">
                <a:solidFill>
                  <a:srgbClr val="000000"/>
                </a:solidFill>
                <a:latin typeface="Lato Bold"/>
              </a:rPr>
              <a:t>AKANKSHA</a:t>
            </a:r>
          </a:p>
          <a:p>
            <a:pPr>
              <a:lnSpc>
                <a:spcPts val="5123"/>
              </a:lnSpc>
              <a:spcBef>
                <a:spcPct val="0"/>
              </a:spcBef>
            </a:pPr>
            <a:r>
              <a:rPr lang="en-US" sz="3659">
                <a:solidFill>
                  <a:srgbClr val="000000"/>
                </a:solidFill>
                <a:latin typeface="Lato Bold"/>
              </a:rPr>
              <a:t>SHIVANI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50766" y="5516334"/>
            <a:ext cx="3286846" cy="108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4"/>
              </a:lnSpc>
              <a:spcBef>
                <a:spcPct val="0"/>
              </a:spcBef>
            </a:pPr>
            <a:r>
              <a:rPr lang="en-US" sz="6331">
                <a:solidFill>
                  <a:srgbClr val="593C8F"/>
                </a:solidFill>
                <a:latin typeface="League Spartan"/>
              </a:rPr>
              <a:t>TEAM 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469193" y="1009650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531412" y="2380628"/>
            <a:ext cx="141145" cy="6500546"/>
            <a:chOff x="0" y="0"/>
            <a:chExt cx="37174" cy="1712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74" cy="1712078"/>
            </a:xfrm>
            <a:custGeom>
              <a:avLst/>
              <a:gdLst/>
              <a:ahLst/>
              <a:cxnLst/>
              <a:rect r="r" b="b" t="t" l="l"/>
              <a:pathLst>
                <a:path h="1712078" w="37174">
                  <a:moveTo>
                    <a:pt x="0" y="0"/>
                  </a:moveTo>
                  <a:lnTo>
                    <a:pt x="37174" y="0"/>
                  </a:lnTo>
                  <a:lnTo>
                    <a:pt x="37174" y="1712078"/>
                  </a:lnTo>
                  <a:lnTo>
                    <a:pt x="0" y="1712078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7174" cy="1759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527436" cy="10287000"/>
            <a:chOff x="0" y="0"/>
            <a:chExt cx="4022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2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2288">
                  <a:moveTo>
                    <a:pt x="0" y="0"/>
                  </a:moveTo>
                  <a:lnTo>
                    <a:pt x="402288" y="0"/>
                  </a:lnTo>
                  <a:lnTo>
                    <a:pt x="4022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022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644981" y="1748406"/>
            <a:ext cx="3450483" cy="2544731"/>
          </a:xfrm>
          <a:custGeom>
            <a:avLst/>
            <a:gdLst/>
            <a:ahLst/>
            <a:cxnLst/>
            <a:rect r="r" b="b" t="t" l="l"/>
            <a:pathLst>
              <a:path h="2544731" w="3450483">
                <a:moveTo>
                  <a:pt x="0" y="0"/>
                </a:moveTo>
                <a:lnTo>
                  <a:pt x="3450483" y="0"/>
                </a:lnTo>
                <a:lnTo>
                  <a:pt x="3450483" y="2544731"/>
                </a:lnTo>
                <a:lnTo>
                  <a:pt x="0" y="2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0803" y="2176189"/>
            <a:ext cx="10602257" cy="6908251"/>
          </a:xfrm>
          <a:custGeom>
            <a:avLst/>
            <a:gdLst/>
            <a:ahLst/>
            <a:cxnLst/>
            <a:rect r="r" b="b" t="t" l="l"/>
            <a:pathLst>
              <a:path h="6908251" w="10602257">
                <a:moveTo>
                  <a:pt x="0" y="0"/>
                </a:moveTo>
                <a:lnTo>
                  <a:pt x="10602256" y="0"/>
                </a:lnTo>
                <a:lnTo>
                  <a:pt x="10602256" y="6908251"/>
                </a:lnTo>
                <a:lnTo>
                  <a:pt x="0" y="6908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63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72556" y="4445537"/>
            <a:ext cx="5232980" cy="328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Lato Bold"/>
              </a:rPr>
              <a:t>THE SHORTER THE </a:t>
            </a:r>
          </a:p>
          <a:p>
            <a:pPr algn="ctr"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Lato Bold"/>
              </a:rPr>
              <a:t>CONTRACT,</a:t>
            </a:r>
          </a:p>
          <a:p>
            <a:pPr algn="ctr"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Lato Bold"/>
              </a:rPr>
              <a:t>THE HIGHER THE</a:t>
            </a:r>
          </a:p>
          <a:p>
            <a:pPr algn="ctr">
              <a:lnSpc>
                <a:spcPts val="5242"/>
              </a:lnSpc>
              <a:spcBef>
                <a:spcPct val="0"/>
              </a:spcBef>
            </a:pPr>
            <a:r>
              <a:rPr lang="en-US" sz="3744">
                <a:solidFill>
                  <a:srgbClr val="000000"/>
                </a:solidFill>
                <a:latin typeface="Lato Bold"/>
              </a:rPr>
              <a:t>CHURN OF CUSTOMERS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3894" y="211265"/>
            <a:ext cx="10379946" cy="81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  <a:spcBef>
                <a:spcPct val="0"/>
              </a:spcBef>
            </a:pPr>
            <a:r>
              <a:rPr lang="en-US" sz="4757">
                <a:solidFill>
                  <a:srgbClr val="593C8F"/>
                </a:solidFill>
                <a:latin typeface="League Spartan"/>
              </a:rPr>
              <a:t>CONTRACT VS CHURN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19299" y="1240327"/>
            <a:ext cx="1278123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686044" y="2004707"/>
            <a:ext cx="48859" cy="7253593"/>
            <a:chOff x="0" y="0"/>
            <a:chExt cx="12868" cy="1910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68" cy="1910411"/>
            </a:xfrm>
            <a:custGeom>
              <a:avLst/>
              <a:gdLst/>
              <a:ahLst/>
              <a:cxnLst/>
              <a:rect r="r" b="b" t="t" l="l"/>
              <a:pathLst>
                <a:path h="1910411" w="12868">
                  <a:moveTo>
                    <a:pt x="0" y="0"/>
                  </a:moveTo>
                  <a:lnTo>
                    <a:pt x="12868" y="0"/>
                  </a:lnTo>
                  <a:lnTo>
                    <a:pt x="12868" y="1910411"/>
                  </a:lnTo>
                  <a:lnTo>
                    <a:pt x="0" y="1910411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868" cy="1958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246074" y="4401598"/>
            <a:ext cx="4390578" cy="449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>
                <a:solidFill>
                  <a:srgbClr val="000000"/>
                </a:solidFill>
                <a:latin typeface="Lato Bold"/>
              </a:rPr>
              <a:t>THE CUSTOMER CHURN RATE IS HGHER </a:t>
            </a:r>
          </a:p>
          <a:p>
            <a:pPr algn="ctr">
              <a:lnSpc>
                <a:spcPts val="4456"/>
              </a:lnSpc>
            </a:pPr>
            <a:r>
              <a:rPr lang="en-US" sz="3183">
                <a:solidFill>
                  <a:srgbClr val="000000"/>
                </a:solidFill>
                <a:latin typeface="Lato Bold"/>
              </a:rPr>
              <a:t>FOR THOSE  WHO HAVE </a:t>
            </a:r>
          </a:p>
          <a:p>
            <a:pPr algn="ctr">
              <a:lnSpc>
                <a:spcPts val="4456"/>
              </a:lnSpc>
            </a:pPr>
            <a:r>
              <a:rPr lang="en-US" sz="3183">
                <a:solidFill>
                  <a:srgbClr val="000000"/>
                </a:solidFill>
                <a:latin typeface="Lato Bold"/>
              </a:rPr>
              <a:t>PAYMENT METHOD AS </a:t>
            </a:r>
          </a:p>
          <a:p>
            <a:pPr algn="ctr"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000000"/>
                </a:solidFill>
                <a:latin typeface="Lato Bold"/>
              </a:rPr>
              <a:t>ELECTRONIC CHECKS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007468" y="0"/>
            <a:ext cx="654584" cy="10287000"/>
            <a:chOff x="0" y="0"/>
            <a:chExt cx="172401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4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401">
                  <a:moveTo>
                    <a:pt x="0" y="0"/>
                  </a:moveTo>
                  <a:lnTo>
                    <a:pt x="172401" y="0"/>
                  </a:lnTo>
                  <a:lnTo>
                    <a:pt x="1724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240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41363" y="822337"/>
            <a:ext cx="2476773" cy="3180447"/>
          </a:xfrm>
          <a:custGeom>
            <a:avLst/>
            <a:gdLst/>
            <a:ahLst/>
            <a:cxnLst/>
            <a:rect r="r" b="b" t="t" l="l"/>
            <a:pathLst>
              <a:path h="3180447" w="2476773">
                <a:moveTo>
                  <a:pt x="0" y="0"/>
                </a:moveTo>
                <a:lnTo>
                  <a:pt x="2476773" y="0"/>
                </a:lnTo>
                <a:lnTo>
                  <a:pt x="2476773" y="3180447"/>
                </a:lnTo>
                <a:lnTo>
                  <a:pt x="0" y="3180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218" y="2004707"/>
            <a:ext cx="12183815" cy="7354420"/>
          </a:xfrm>
          <a:custGeom>
            <a:avLst/>
            <a:gdLst/>
            <a:ahLst/>
            <a:cxnLst/>
            <a:rect r="r" b="b" t="t" l="l"/>
            <a:pathLst>
              <a:path h="7354420" w="12183815">
                <a:moveTo>
                  <a:pt x="0" y="0"/>
                </a:moveTo>
                <a:lnTo>
                  <a:pt x="12183815" y="0"/>
                </a:lnTo>
                <a:lnTo>
                  <a:pt x="12183815" y="7354420"/>
                </a:lnTo>
                <a:lnTo>
                  <a:pt x="0" y="7354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01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32644" y="328147"/>
            <a:ext cx="11467913" cy="89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58"/>
              </a:lnSpc>
              <a:spcBef>
                <a:spcPct val="0"/>
              </a:spcBef>
            </a:pPr>
            <a:r>
              <a:rPr lang="en-US" sz="5256">
                <a:solidFill>
                  <a:srgbClr val="593C8F"/>
                </a:solidFill>
                <a:latin typeface="League Spartan"/>
              </a:rPr>
              <a:t>PAYMENTMETHOD VS CHURN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95253" y="1811486"/>
            <a:ext cx="172702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90560" y="2259161"/>
            <a:ext cx="5983404" cy="5715490"/>
          </a:xfrm>
          <a:custGeom>
            <a:avLst/>
            <a:gdLst/>
            <a:ahLst/>
            <a:cxnLst/>
            <a:rect r="r" b="b" t="t" l="l"/>
            <a:pathLst>
              <a:path h="5715490" w="5983404">
                <a:moveTo>
                  <a:pt x="0" y="0"/>
                </a:moveTo>
                <a:lnTo>
                  <a:pt x="5983404" y="0"/>
                </a:lnTo>
                <a:lnTo>
                  <a:pt x="5983404" y="5715490"/>
                </a:lnTo>
                <a:lnTo>
                  <a:pt x="0" y="5715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2025" y="2259161"/>
            <a:ext cx="6395906" cy="5715490"/>
          </a:xfrm>
          <a:custGeom>
            <a:avLst/>
            <a:gdLst/>
            <a:ahLst/>
            <a:cxnLst/>
            <a:rect r="r" b="b" t="t" l="l"/>
            <a:pathLst>
              <a:path h="5715490" w="6395906">
                <a:moveTo>
                  <a:pt x="0" y="0"/>
                </a:moveTo>
                <a:lnTo>
                  <a:pt x="6395906" y="0"/>
                </a:lnTo>
                <a:lnTo>
                  <a:pt x="6395906" y="5715490"/>
                </a:lnTo>
                <a:lnTo>
                  <a:pt x="0" y="571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2285" y="2259161"/>
            <a:ext cx="6509741" cy="5715490"/>
          </a:xfrm>
          <a:custGeom>
            <a:avLst/>
            <a:gdLst/>
            <a:ahLst/>
            <a:cxnLst/>
            <a:rect r="r" b="b" t="t" l="l"/>
            <a:pathLst>
              <a:path h="5715490" w="6509741">
                <a:moveTo>
                  <a:pt x="0" y="0"/>
                </a:moveTo>
                <a:lnTo>
                  <a:pt x="6509740" y="0"/>
                </a:lnTo>
                <a:lnTo>
                  <a:pt x="6509740" y="5715490"/>
                </a:lnTo>
                <a:lnTo>
                  <a:pt x="0" y="571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1185">
            <a:off x="224627" y="8005872"/>
            <a:ext cx="2037361" cy="2226624"/>
          </a:xfrm>
          <a:custGeom>
            <a:avLst/>
            <a:gdLst/>
            <a:ahLst/>
            <a:cxnLst/>
            <a:rect r="r" b="b" t="t" l="l"/>
            <a:pathLst>
              <a:path h="2226624" w="2037361">
                <a:moveTo>
                  <a:pt x="0" y="0"/>
                </a:moveTo>
                <a:lnTo>
                  <a:pt x="2037361" y="0"/>
                </a:lnTo>
                <a:lnTo>
                  <a:pt x="2037361" y="2226625"/>
                </a:lnTo>
                <a:lnTo>
                  <a:pt x="0" y="2226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3558" y="942975"/>
            <a:ext cx="17704442" cy="76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2"/>
              </a:lnSpc>
              <a:spcBef>
                <a:spcPct val="0"/>
              </a:spcBef>
            </a:pPr>
            <a:r>
              <a:rPr lang="en-US" sz="4459">
                <a:solidFill>
                  <a:srgbClr val="593C8F"/>
                </a:solidFill>
                <a:latin typeface="League Spartan"/>
              </a:rPr>
              <a:t>TENURE, TOTALCHARGES, MONTHLYCHARGES VS CHURN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3939" y="8793807"/>
            <a:ext cx="14572848" cy="126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LOWER TENURE, LOWER TOTAL CHARGE, AND HIGHER MONTHLY CHARGE ARE ASSOCIATED WITH HIGH CHURN.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17686" y="1840346"/>
            <a:ext cx="150552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667044" y="0"/>
            <a:ext cx="1620956" cy="10287000"/>
            <a:chOff x="0" y="0"/>
            <a:chExt cx="42691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9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6918">
                  <a:moveTo>
                    <a:pt x="0" y="0"/>
                  </a:moveTo>
                  <a:lnTo>
                    <a:pt x="426918" y="0"/>
                  </a:lnTo>
                  <a:lnTo>
                    <a:pt x="4269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69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002" y="3241858"/>
            <a:ext cx="16281133" cy="532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455" indent="-411228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Lato Bold"/>
              </a:rPr>
              <a:t>THE CUSTOMER WHO OPTED FOR “PHONE SERVICE”  AND INTERNET SERVICE AS  “FIBER OPTICS”.</a:t>
            </a:r>
          </a:p>
          <a:p>
            <a:pPr marL="822455" indent="-411228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Lato Bold"/>
              </a:rPr>
              <a:t>THE CUSTOMER WHO HAVE “NO ONLINE SECURITY”, “NO ONLINE BACKUP”, ”NO DEVICE PROTECTION” AND “NO TECH SUPPORT”.</a:t>
            </a:r>
          </a:p>
          <a:p>
            <a:pPr marL="822455" indent="-411228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Lato Bold"/>
              </a:rPr>
              <a:t>THE CUSTOMERS WHO HAVE LESS “CONTRACT PERIOD” AND PAYMENT METHOD AS “ELECTRONIC CHECK”.</a:t>
            </a:r>
          </a:p>
          <a:p>
            <a:pPr marL="822455" indent="-411228" lvl="1">
              <a:lnSpc>
                <a:spcPts val="5333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Lato Bold"/>
              </a:rPr>
              <a:t>CUSTOMERS WITH LOWER TENURE,LOWER TOTAL CHARGES, AND HIGHER MONTHLY CHARGES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028736" y="8988698"/>
            <a:ext cx="15055220" cy="28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176594" y="362634"/>
            <a:ext cx="2907398" cy="2955424"/>
          </a:xfrm>
          <a:custGeom>
            <a:avLst/>
            <a:gdLst/>
            <a:ahLst/>
            <a:cxnLst/>
            <a:rect r="r" b="b" t="t" l="l"/>
            <a:pathLst>
              <a:path h="2955424" w="2907398">
                <a:moveTo>
                  <a:pt x="0" y="0"/>
                </a:moveTo>
                <a:lnTo>
                  <a:pt x="2907398" y="0"/>
                </a:lnTo>
                <a:lnTo>
                  <a:pt x="2907398" y="2955424"/>
                </a:lnTo>
                <a:lnTo>
                  <a:pt x="0" y="295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7686" y="923925"/>
            <a:ext cx="11928794" cy="89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0"/>
              </a:lnSpc>
              <a:spcBef>
                <a:spcPct val="0"/>
              </a:spcBef>
            </a:pPr>
            <a:r>
              <a:rPr lang="en-US" sz="5221">
                <a:solidFill>
                  <a:srgbClr val="593C8F"/>
                </a:solidFill>
                <a:latin typeface="League Spartan"/>
              </a:rPr>
              <a:t>INSIGHTS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686" y="2297107"/>
            <a:ext cx="15085765" cy="70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6"/>
              </a:lnSpc>
            </a:pPr>
            <a:r>
              <a:rPr lang="en-US" sz="4090">
                <a:solidFill>
                  <a:srgbClr val="593C8F"/>
                </a:solidFill>
                <a:latin typeface="Lato Bold"/>
              </a:rPr>
              <a:t>THE HIGH CHURN IS FOR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17686" y="1395846"/>
            <a:ext cx="150552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079919" y="0"/>
            <a:ext cx="208081" cy="10287000"/>
            <a:chOff x="0" y="0"/>
            <a:chExt cx="5480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8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4803">
                  <a:moveTo>
                    <a:pt x="0" y="0"/>
                  </a:moveTo>
                  <a:lnTo>
                    <a:pt x="54803" y="0"/>
                  </a:lnTo>
                  <a:lnTo>
                    <a:pt x="54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48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194" y="1802096"/>
            <a:ext cx="17061740" cy="731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886" indent="-410443" lvl="1">
              <a:lnSpc>
                <a:spcPts val="5323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Lato Bold"/>
              </a:rPr>
              <a:t>COMBINING PHONE AND FIBER OPTIC INTERNET SERVICES, CAN OFTEN RESULT IN COST SAVINGS COMPARED TO HAVING SEPARATE PLANS.</a:t>
            </a:r>
          </a:p>
          <a:p>
            <a:pPr marL="820886" indent="-410443" lvl="1">
              <a:lnSpc>
                <a:spcPts val="5323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Lato Bold"/>
              </a:rPr>
              <a:t> OFFERING PACKAGES OR ADD-ONS THAT IMPROVE ONLINE SECURITY, PROVIDE DEVICE PROTECTION, AND INCLUDE TECHNICAL SUPPORT CAN ENHANCE THE OVERALL SERVICING OFFERING. </a:t>
            </a:r>
          </a:p>
          <a:p>
            <a:pPr marL="820886" indent="-410443" lvl="1">
              <a:lnSpc>
                <a:spcPts val="5323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Lato Bold"/>
              </a:rPr>
              <a:t>CONSIDER OFFERING FLEXIBLE CONTRACT PLANS, EXCEPTIONAL CUSTOMER SUPPORT, COMPETITIVE PRICING AND PROMOTIONS .</a:t>
            </a:r>
          </a:p>
          <a:p>
            <a:pPr marL="820886" indent="-410443" lvl="1">
              <a:lnSpc>
                <a:spcPts val="5323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Lato Bold"/>
              </a:rPr>
              <a:t>PROVIDE REAL-TIME PAYMENT CONFIRMATION,FASTER CHECK CLEARING AND E-CHECK VERIFICATION SERVICES FOR ELECTRONIC CHECK PAYMENTS.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717723" y="9845675"/>
            <a:ext cx="15055220" cy="28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129947" y="5367314"/>
            <a:ext cx="1949972" cy="1618477"/>
          </a:xfrm>
          <a:custGeom>
            <a:avLst/>
            <a:gdLst/>
            <a:ahLst/>
            <a:cxnLst/>
            <a:rect r="r" b="b" t="t" l="l"/>
            <a:pathLst>
              <a:path h="1618477" w="1949972">
                <a:moveTo>
                  <a:pt x="0" y="0"/>
                </a:moveTo>
                <a:lnTo>
                  <a:pt x="1949972" y="0"/>
                </a:lnTo>
                <a:lnTo>
                  <a:pt x="1949972" y="1618477"/>
                </a:lnTo>
                <a:lnTo>
                  <a:pt x="0" y="1618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7686" y="273050"/>
            <a:ext cx="11928794" cy="89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0"/>
              </a:lnSpc>
              <a:spcBef>
                <a:spcPct val="0"/>
              </a:spcBef>
            </a:pPr>
            <a:r>
              <a:rPr lang="en-US" sz="5221">
                <a:solidFill>
                  <a:srgbClr val="593C8F"/>
                </a:solidFill>
                <a:latin typeface="League Spartan"/>
              </a:rPr>
              <a:t>RECOMMENDATIONS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79248" y="6016018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4885580" y="739117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79248" y="214743"/>
            <a:ext cx="10304906" cy="5667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91" y="1992143"/>
            <a:ext cx="11928709" cy="571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667044" y="0"/>
            <a:ext cx="1620956" cy="10287000"/>
            <a:chOff x="0" y="0"/>
            <a:chExt cx="42691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9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6918">
                  <a:moveTo>
                    <a:pt x="0" y="0"/>
                  </a:moveTo>
                  <a:lnTo>
                    <a:pt x="426918" y="0"/>
                  </a:lnTo>
                  <a:lnTo>
                    <a:pt x="4269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69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74620" y="4189439"/>
            <a:ext cx="12739300" cy="89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0"/>
              </a:lnSpc>
              <a:spcBef>
                <a:spcPct val="0"/>
              </a:spcBef>
            </a:pPr>
            <a:r>
              <a:rPr lang="en-US" sz="5221">
                <a:solidFill>
                  <a:srgbClr val="593C8F"/>
                </a:solidFill>
                <a:latin typeface="League Spartan"/>
              </a:rPr>
              <a:t>TELECOMMUNICATION STRATAGIES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274711" y="5114925"/>
            <a:ext cx="11928709" cy="571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75345" y="550556"/>
            <a:ext cx="1159551" cy="1270741"/>
          </a:xfrm>
          <a:custGeom>
            <a:avLst/>
            <a:gdLst/>
            <a:ahLst/>
            <a:cxnLst/>
            <a:rect r="r" b="b" t="t" l="l"/>
            <a:pathLst>
              <a:path h="1270741" w="1159551">
                <a:moveTo>
                  <a:pt x="0" y="0"/>
                </a:moveTo>
                <a:lnTo>
                  <a:pt x="1159551" y="0"/>
                </a:lnTo>
                <a:lnTo>
                  <a:pt x="1159551" y="1270740"/>
                </a:lnTo>
                <a:lnTo>
                  <a:pt x="0" y="127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9299" y="6400800"/>
            <a:ext cx="2657475" cy="2857500"/>
          </a:xfrm>
          <a:custGeom>
            <a:avLst/>
            <a:gdLst/>
            <a:ahLst/>
            <a:cxnLst/>
            <a:rect r="r" b="b" t="t" l="l"/>
            <a:pathLst>
              <a:path h="2857500" w="2657475">
                <a:moveTo>
                  <a:pt x="0" y="0"/>
                </a:moveTo>
                <a:lnTo>
                  <a:pt x="2657475" y="0"/>
                </a:lnTo>
                <a:lnTo>
                  <a:pt x="265747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23925"/>
            <a:ext cx="11928794" cy="89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0"/>
              </a:lnSpc>
              <a:spcBef>
                <a:spcPct val="0"/>
              </a:spcBef>
            </a:pPr>
            <a:r>
              <a:rPr lang="en-US" sz="5221">
                <a:solidFill>
                  <a:srgbClr val="593C8F"/>
                </a:solidFill>
                <a:latin typeface="League Spartan"/>
              </a:rPr>
              <a:t>WHAT IS TELECOMMUNICATION?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246" y="2431312"/>
            <a:ext cx="16261054" cy="65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5613" indent="-417807" lvl="1">
              <a:lnSpc>
                <a:spcPts val="5418"/>
              </a:lnSpc>
              <a:buFont typeface="Arial"/>
              <a:buChar char="•"/>
            </a:pPr>
            <a:r>
              <a:rPr lang="en-US" sz="3870">
                <a:solidFill>
                  <a:srgbClr val="000000"/>
                </a:solidFill>
                <a:latin typeface="Lato Bold"/>
              </a:rPr>
              <a:t>THE EXCHANGE OF INFORMATION OVER A LARGE DISTANCES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2495" y="5769726"/>
            <a:ext cx="15354280" cy="451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9017" indent="-394508" lvl="1">
              <a:lnSpc>
                <a:spcPts val="5116"/>
              </a:lnSpc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TO SURVIVE IN THIS COMPETITIVE MARKET TELECOM SECTOR USES MULTIPLE STRATEGIES:</a:t>
            </a:r>
          </a:p>
          <a:p>
            <a:pPr marL="789017" indent="-394508" lvl="1">
              <a:lnSpc>
                <a:spcPts val="5116"/>
              </a:lnSpc>
              <a:buFont typeface="Arial"/>
              <a:buChar char="•"/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THE THREE MAIN STRATEGIES ARE:</a:t>
            </a:r>
          </a:p>
          <a:p>
            <a:pPr>
              <a:lnSpc>
                <a:spcPts val="5116"/>
              </a:lnSpc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               1.</a:t>
            </a:r>
            <a:r>
              <a:rPr lang="en-US" sz="3654">
                <a:solidFill>
                  <a:srgbClr val="000000"/>
                </a:solidFill>
                <a:latin typeface="Lato Bold"/>
              </a:rPr>
              <a:t> ACQUIRE NEW CUSTOMERS</a:t>
            </a:r>
          </a:p>
          <a:p>
            <a:pPr>
              <a:lnSpc>
                <a:spcPts val="5116"/>
              </a:lnSpc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               2.</a:t>
            </a:r>
            <a:r>
              <a:rPr lang="en-US" sz="3654">
                <a:solidFill>
                  <a:srgbClr val="000000"/>
                </a:solidFill>
                <a:latin typeface="Lato Bold"/>
              </a:rPr>
              <a:t> UPSELL THE EXISTING CUSTOMERS</a:t>
            </a:r>
          </a:p>
          <a:p>
            <a:pPr>
              <a:lnSpc>
                <a:spcPts val="5116"/>
              </a:lnSpc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               3. </a:t>
            </a:r>
            <a:r>
              <a:rPr lang="en-US" sz="3654">
                <a:solidFill>
                  <a:srgbClr val="000000"/>
                </a:solidFill>
                <a:latin typeface="Lato Bold"/>
              </a:rPr>
              <a:t>INCREASE THE RENTENTION PERIOD OF CUSTOMERS</a:t>
            </a:r>
          </a:p>
          <a:p>
            <a:pPr>
              <a:lnSpc>
                <a:spcPts val="5116"/>
              </a:lnSpc>
            </a:pPr>
            <a:r>
              <a:rPr lang="en-US" sz="3654">
                <a:solidFill>
                  <a:srgbClr val="000000"/>
                </a:solidFill>
                <a:latin typeface="Lato Bold"/>
              </a:rPr>
              <a:t>       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0"/>
            <a:chOff x="0" y="0"/>
            <a:chExt cx="2709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0613" y="2222818"/>
            <a:ext cx="16763262" cy="921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8"/>
              </a:lnSpc>
            </a:pPr>
            <a:r>
              <a:rPr lang="en-US" sz="4512">
                <a:solidFill>
                  <a:srgbClr val="593C8F"/>
                </a:solidFill>
                <a:latin typeface="Lato Bold"/>
              </a:rPr>
              <a:t>DEMOGRAPHIC INFO</a:t>
            </a:r>
            <a:r>
              <a:rPr lang="en-US" sz="4512">
                <a:solidFill>
                  <a:srgbClr val="000000"/>
                </a:solidFill>
                <a:latin typeface="Lato Bold"/>
              </a:rPr>
              <a:t> :  </a:t>
            </a:r>
          </a:p>
          <a:p>
            <a:pPr>
              <a:lnSpc>
                <a:spcPts val="5338"/>
              </a:lnSpc>
            </a:pPr>
            <a:r>
              <a:rPr lang="en-US" sz="3812">
                <a:solidFill>
                  <a:srgbClr val="000000"/>
                </a:solidFill>
                <a:latin typeface="Lato Bold"/>
              </a:rPr>
              <a:t>'CUSTOMERID', 'GENDER',  'SENIORCITIZEN', 'PARTNER', 'DEPENDENTS'.</a:t>
            </a:r>
          </a:p>
          <a:p>
            <a:pPr>
              <a:lnSpc>
                <a:spcPts val="5758"/>
              </a:lnSpc>
            </a:pPr>
          </a:p>
          <a:p>
            <a:pPr>
              <a:lnSpc>
                <a:spcPts val="6318"/>
              </a:lnSpc>
            </a:pPr>
            <a:r>
              <a:rPr lang="en-US" sz="4512">
                <a:solidFill>
                  <a:srgbClr val="593C8F"/>
                </a:solidFill>
                <a:latin typeface="Lato Bold"/>
              </a:rPr>
              <a:t>CUSTOMER ACCOUNT INFO :</a:t>
            </a:r>
            <a:r>
              <a:rPr lang="en-US" sz="4512">
                <a:solidFill>
                  <a:srgbClr val="000000"/>
                </a:solidFill>
                <a:latin typeface="Lato Bold"/>
              </a:rPr>
              <a:t> </a:t>
            </a:r>
          </a:p>
          <a:p>
            <a:pPr>
              <a:lnSpc>
                <a:spcPts val="5338"/>
              </a:lnSpc>
            </a:pPr>
            <a:r>
              <a:rPr lang="en-US" sz="3812">
                <a:solidFill>
                  <a:srgbClr val="000000"/>
                </a:solidFill>
                <a:latin typeface="Lato Bold"/>
              </a:rPr>
              <a:t>'Contract', 'PaperlessBilling','PaymentMethod', 'MonthlyCharges', 'TotalCharges',’churn’,’tenure’.</a:t>
            </a:r>
          </a:p>
          <a:p>
            <a:pPr>
              <a:lnSpc>
                <a:spcPts val="5338"/>
              </a:lnSpc>
            </a:pPr>
          </a:p>
          <a:p>
            <a:pPr>
              <a:lnSpc>
                <a:spcPts val="6318"/>
              </a:lnSpc>
            </a:pPr>
            <a:r>
              <a:rPr lang="en-US" sz="4512">
                <a:solidFill>
                  <a:srgbClr val="593C8F"/>
                </a:solidFill>
                <a:latin typeface="Lato Bold"/>
              </a:rPr>
              <a:t>SERVICES CUSTOMERS SIGNED UP :</a:t>
            </a:r>
          </a:p>
          <a:p>
            <a:pPr>
              <a:lnSpc>
                <a:spcPts val="4778"/>
              </a:lnSpc>
            </a:pPr>
            <a:r>
              <a:rPr lang="en-US" sz="3412">
                <a:solidFill>
                  <a:srgbClr val="000000"/>
                </a:solidFill>
                <a:latin typeface="Lato Bold"/>
              </a:rPr>
              <a:t> 'PHONESERVICE', 'MULTIPLELINES', 'INTERNETSERVICE',</a:t>
            </a:r>
          </a:p>
          <a:p>
            <a:pPr>
              <a:lnSpc>
                <a:spcPts val="4778"/>
              </a:lnSpc>
            </a:pPr>
            <a:r>
              <a:rPr lang="en-US" sz="3412">
                <a:solidFill>
                  <a:srgbClr val="000000"/>
                </a:solidFill>
                <a:latin typeface="Lato Bold"/>
              </a:rPr>
              <a:t> 'ONLINESECURITY', 'ONLINEBACKUP', 'DEVICEPROTECTION', 'TECHSUPPORT',</a:t>
            </a:r>
          </a:p>
          <a:p>
            <a:pPr>
              <a:lnSpc>
                <a:spcPts val="4778"/>
              </a:lnSpc>
            </a:pPr>
            <a:r>
              <a:rPr lang="en-US" sz="3412">
                <a:solidFill>
                  <a:srgbClr val="000000"/>
                </a:solidFill>
                <a:latin typeface="Lato Bold"/>
              </a:rPr>
              <a:t> 'STREAMINGTV', 'STREAMINGMOVIES',</a:t>
            </a:r>
          </a:p>
          <a:p>
            <a:pPr>
              <a:lnSpc>
                <a:spcPts val="6318"/>
              </a:lnSpc>
            </a:pPr>
          </a:p>
          <a:p>
            <a:pPr>
              <a:lnSpc>
                <a:spcPts val="631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1101" y="736885"/>
            <a:ext cx="14950759" cy="95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0"/>
              </a:lnSpc>
              <a:spcBef>
                <a:spcPct val="0"/>
              </a:spcBef>
            </a:pPr>
            <a:r>
              <a:rPr lang="en-US" sz="5593">
                <a:solidFill>
                  <a:srgbClr val="593C8F"/>
                </a:solidFill>
                <a:latin typeface="League Spartan"/>
              </a:rPr>
              <a:t>LET’S UNDERSTAND MORE ABOUT DATA</a:t>
            </a:r>
          </a:p>
        </p:txBody>
      </p:sp>
      <p:sp>
        <p:nvSpPr>
          <p:cNvPr name="AutoShape 8" id="8"/>
          <p:cNvSpPr/>
          <p:nvPr/>
        </p:nvSpPr>
        <p:spPr>
          <a:xfrm>
            <a:off x="820638" y="1706745"/>
            <a:ext cx="1443168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384084" y="4148575"/>
            <a:ext cx="2875216" cy="4114800"/>
          </a:xfrm>
          <a:custGeom>
            <a:avLst/>
            <a:gdLst/>
            <a:ahLst/>
            <a:cxnLst/>
            <a:rect r="r" b="b" t="t" l="l"/>
            <a:pathLst>
              <a:path h="4114800" w="2875216">
                <a:moveTo>
                  <a:pt x="0" y="0"/>
                </a:moveTo>
                <a:lnTo>
                  <a:pt x="2875216" y="0"/>
                </a:lnTo>
                <a:lnTo>
                  <a:pt x="287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478358" cy="10287000"/>
            <a:chOff x="0" y="0"/>
            <a:chExt cx="38936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9362">
                  <a:moveTo>
                    <a:pt x="0" y="0"/>
                  </a:moveTo>
                  <a:lnTo>
                    <a:pt x="389362" y="0"/>
                  </a:lnTo>
                  <a:lnTo>
                    <a:pt x="389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93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2187670" y="4719197"/>
            <a:ext cx="1443168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34774" y="5138297"/>
            <a:ext cx="2751772" cy="4114800"/>
          </a:xfrm>
          <a:custGeom>
            <a:avLst/>
            <a:gdLst/>
            <a:ahLst/>
            <a:cxnLst/>
            <a:rect r="r" b="b" t="t" l="l"/>
            <a:pathLst>
              <a:path h="4114800" w="2751772">
                <a:moveTo>
                  <a:pt x="0" y="0"/>
                </a:moveTo>
                <a:lnTo>
                  <a:pt x="2751773" y="0"/>
                </a:lnTo>
                <a:lnTo>
                  <a:pt x="2751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18670" y="3248806"/>
            <a:ext cx="1069960" cy="1071300"/>
          </a:xfrm>
          <a:custGeom>
            <a:avLst/>
            <a:gdLst/>
            <a:ahLst/>
            <a:cxnLst/>
            <a:rect r="r" b="b" t="t" l="l"/>
            <a:pathLst>
              <a:path h="1071300" w="1069960">
                <a:moveTo>
                  <a:pt x="0" y="0"/>
                </a:moveTo>
                <a:lnTo>
                  <a:pt x="1069960" y="0"/>
                </a:lnTo>
                <a:lnTo>
                  <a:pt x="1069960" y="1071300"/>
                </a:lnTo>
                <a:lnTo>
                  <a:pt x="0" y="1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68884" y="6211912"/>
            <a:ext cx="9876416" cy="98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93"/>
              </a:lnSpc>
              <a:spcBef>
                <a:spcPct val="0"/>
              </a:spcBef>
            </a:pPr>
            <a:r>
              <a:rPr lang="en-US" sz="5780">
                <a:solidFill>
                  <a:srgbClr val="000000"/>
                </a:solidFill>
                <a:latin typeface="Lato Bold"/>
              </a:rPr>
              <a:t>REDUCING THE ‘’CHURN’’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8621" y="2381188"/>
            <a:ext cx="14950759" cy="193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5593">
                <a:solidFill>
                  <a:srgbClr val="593C8F"/>
                </a:solidFill>
                <a:latin typeface="League Spartan"/>
              </a:rPr>
              <a:t>HOW TO INCREASE RETENTION </a:t>
            </a:r>
          </a:p>
          <a:p>
            <a:pPr algn="ctr">
              <a:lnSpc>
                <a:spcPts val="7830"/>
              </a:lnSpc>
              <a:spcBef>
                <a:spcPct val="0"/>
              </a:spcBef>
            </a:pPr>
            <a:r>
              <a:rPr lang="en-US" sz="5593">
                <a:solidFill>
                  <a:srgbClr val="593C8F"/>
                </a:solidFill>
                <a:latin typeface="League Spartan"/>
              </a:rPr>
              <a:t>PERIOD OF CUSTOMERS?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478358" cy="10287000"/>
            <a:chOff x="0" y="0"/>
            <a:chExt cx="38936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9362">
                  <a:moveTo>
                    <a:pt x="0" y="0"/>
                  </a:moveTo>
                  <a:lnTo>
                    <a:pt x="389362" y="0"/>
                  </a:lnTo>
                  <a:lnTo>
                    <a:pt x="389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93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4006496" y="3757553"/>
            <a:ext cx="937970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56689" y="4847158"/>
            <a:ext cx="3631311" cy="4114800"/>
          </a:xfrm>
          <a:custGeom>
            <a:avLst/>
            <a:gdLst/>
            <a:ahLst/>
            <a:cxnLst/>
            <a:rect r="r" b="b" t="t" l="l"/>
            <a:pathLst>
              <a:path h="4114800" w="3631311">
                <a:moveTo>
                  <a:pt x="0" y="0"/>
                </a:moveTo>
                <a:lnTo>
                  <a:pt x="3631311" y="0"/>
                </a:lnTo>
                <a:lnTo>
                  <a:pt x="3631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8358" y="4192249"/>
            <a:ext cx="14435984" cy="271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3"/>
              </a:lnSpc>
              <a:spcBef>
                <a:spcPct val="0"/>
              </a:spcBef>
            </a:pPr>
            <a:r>
              <a:rPr lang="en-US" sz="5159">
                <a:solidFill>
                  <a:srgbClr val="000000"/>
                </a:solidFill>
                <a:latin typeface="Lato Bold"/>
              </a:rPr>
              <a:t>CUSTOMER WHO CLOSES THEIR CONTRACT  OR CUSTOMER MOVEMENT FROM ONE PROVIDER TO ANOTHER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93858" y="2589219"/>
            <a:ext cx="17953158" cy="114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3"/>
              </a:lnSpc>
              <a:spcBef>
                <a:spcPct val="0"/>
              </a:spcBef>
            </a:pPr>
            <a:r>
              <a:rPr lang="en-US" sz="6716">
                <a:solidFill>
                  <a:srgbClr val="593C8F"/>
                </a:solidFill>
                <a:latin typeface="League Spartan"/>
              </a:rPr>
              <a:t>WHAT IS CHURN?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09642" y="0"/>
            <a:ext cx="1478358" cy="10287000"/>
            <a:chOff x="0" y="0"/>
            <a:chExt cx="38936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9362">
                  <a:moveTo>
                    <a:pt x="0" y="0"/>
                  </a:moveTo>
                  <a:lnTo>
                    <a:pt x="389362" y="0"/>
                  </a:lnTo>
                  <a:lnTo>
                    <a:pt x="389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93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69256" y="2975823"/>
            <a:ext cx="14147800" cy="663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Lato Bold"/>
              </a:rPr>
              <a:t>BY CONSIDERING TARGET VARIABLE</a:t>
            </a:r>
          </a:p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Lato Bold"/>
              </a:rPr>
              <a:t>AS ‘’CHURN’’, ANALYSE THE DATA AND GENERATE  INSIGHTS WHICH GIVES DATA DRIVEN DECISIONS</a:t>
            </a:r>
          </a:p>
          <a:p>
            <a:pPr>
              <a:lnSpc>
                <a:spcPts val="7559"/>
              </a:lnSpc>
            </a:pPr>
          </a:p>
          <a:p>
            <a:pPr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Lato Bold"/>
              </a:rPr>
              <a:t>          </a:t>
            </a:r>
          </a:p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Lato Bold"/>
              </a:rPr>
              <a:t>          SOME ANALYSIS ARE  .......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51919" y="1633830"/>
            <a:ext cx="17400286" cy="111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3"/>
              </a:lnSpc>
              <a:spcBef>
                <a:spcPct val="0"/>
              </a:spcBef>
            </a:pPr>
            <a:r>
              <a:rPr lang="en-US" sz="6509">
                <a:solidFill>
                  <a:srgbClr val="593C8F"/>
                </a:solidFill>
                <a:latin typeface="League Spartan"/>
              </a:rPr>
              <a:t>HOW TO REDUCE CHURN?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028730" y="2770879"/>
            <a:ext cx="1212486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78656">
            <a:off x="11470124" y="6059725"/>
            <a:ext cx="4621681" cy="3183183"/>
          </a:xfrm>
          <a:custGeom>
            <a:avLst/>
            <a:gdLst/>
            <a:ahLst/>
            <a:cxnLst/>
            <a:rect r="r" b="b" t="t" l="l"/>
            <a:pathLst>
              <a:path h="3183183" w="4621681">
                <a:moveTo>
                  <a:pt x="0" y="0"/>
                </a:moveTo>
                <a:lnTo>
                  <a:pt x="4621681" y="0"/>
                </a:lnTo>
                <a:lnTo>
                  <a:pt x="4621681" y="3183183"/>
                </a:lnTo>
                <a:lnTo>
                  <a:pt x="0" y="318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26277" y="1497141"/>
            <a:ext cx="1254688" cy="1254688"/>
          </a:xfrm>
          <a:custGeom>
            <a:avLst/>
            <a:gdLst/>
            <a:ahLst/>
            <a:cxnLst/>
            <a:rect r="r" b="b" t="t" l="l"/>
            <a:pathLst>
              <a:path h="1254688" w="1254688">
                <a:moveTo>
                  <a:pt x="0" y="0"/>
                </a:moveTo>
                <a:lnTo>
                  <a:pt x="1254688" y="0"/>
                </a:lnTo>
                <a:lnTo>
                  <a:pt x="1254688" y="1254688"/>
                </a:lnTo>
                <a:lnTo>
                  <a:pt x="0" y="125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95338" y="1047750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1354956"/>
            <a:ext cx="104651" cy="7903344"/>
            <a:chOff x="0" y="0"/>
            <a:chExt cx="27562" cy="20815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62" cy="2081539"/>
            </a:xfrm>
            <a:custGeom>
              <a:avLst/>
              <a:gdLst/>
              <a:ahLst/>
              <a:cxnLst/>
              <a:rect r="r" b="b" t="t" l="l"/>
              <a:pathLst>
                <a:path h="2081539" w="27562">
                  <a:moveTo>
                    <a:pt x="0" y="0"/>
                  </a:moveTo>
                  <a:lnTo>
                    <a:pt x="27562" y="0"/>
                  </a:lnTo>
                  <a:lnTo>
                    <a:pt x="27562" y="2081539"/>
                  </a:lnTo>
                  <a:lnTo>
                    <a:pt x="0" y="2081539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562" cy="212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9544254" y="1009650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8213" y="1788145"/>
            <a:ext cx="8635355" cy="6523862"/>
          </a:xfrm>
          <a:custGeom>
            <a:avLst/>
            <a:gdLst/>
            <a:ahLst/>
            <a:cxnLst/>
            <a:rect r="r" b="b" t="t" l="l"/>
            <a:pathLst>
              <a:path h="6523862" w="8635355">
                <a:moveTo>
                  <a:pt x="0" y="0"/>
                </a:moveTo>
                <a:lnTo>
                  <a:pt x="8635355" y="0"/>
                </a:lnTo>
                <a:lnTo>
                  <a:pt x="8635355" y="6523863"/>
                </a:lnTo>
                <a:lnTo>
                  <a:pt x="0" y="6523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6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8676" y="1881569"/>
            <a:ext cx="8839324" cy="6337015"/>
          </a:xfrm>
          <a:custGeom>
            <a:avLst/>
            <a:gdLst/>
            <a:ahLst/>
            <a:cxnLst/>
            <a:rect r="r" b="b" t="t" l="l"/>
            <a:pathLst>
              <a:path h="6337015" w="8839324">
                <a:moveTo>
                  <a:pt x="0" y="0"/>
                </a:moveTo>
                <a:lnTo>
                  <a:pt x="8839324" y="0"/>
                </a:lnTo>
                <a:lnTo>
                  <a:pt x="8839324" y="6337015"/>
                </a:lnTo>
                <a:lnTo>
                  <a:pt x="0" y="633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44168" y="252363"/>
            <a:ext cx="8448870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INTERNETSERVICE VS 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9191" y="8821308"/>
            <a:ext cx="8753399" cy="116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Lato Bold"/>
              </a:rPr>
              <a:t>THE CUSTOMER CHURN RATE IS HIGHER FOR THOSE WHO HAVE PHONE 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14956" y="8570271"/>
            <a:ext cx="8306764" cy="166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000000"/>
                </a:solidFill>
                <a:latin typeface="Lato Bold"/>
              </a:rPr>
              <a:t>THE CUSTOMER CHURN RATE IS HIGHER FOR THOSE  WHO HAVE FIBER OPTICS AS INTERNET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456" y="290462"/>
            <a:ext cx="8448870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PHONESERVICE VS CHURN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95338" y="1047750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1354956"/>
            <a:ext cx="104651" cy="7903344"/>
            <a:chOff x="0" y="0"/>
            <a:chExt cx="27562" cy="20815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62" cy="2081539"/>
            </a:xfrm>
            <a:custGeom>
              <a:avLst/>
              <a:gdLst/>
              <a:ahLst/>
              <a:cxnLst/>
              <a:rect r="r" b="b" t="t" l="l"/>
              <a:pathLst>
                <a:path h="2081539" w="27562">
                  <a:moveTo>
                    <a:pt x="0" y="0"/>
                  </a:moveTo>
                  <a:lnTo>
                    <a:pt x="27562" y="0"/>
                  </a:lnTo>
                  <a:lnTo>
                    <a:pt x="27562" y="2081539"/>
                  </a:lnTo>
                  <a:lnTo>
                    <a:pt x="0" y="2081539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562" cy="212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9544254" y="1009650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3816" y="2181276"/>
            <a:ext cx="8700306" cy="5585743"/>
          </a:xfrm>
          <a:custGeom>
            <a:avLst/>
            <a:gdLst/>
            <a:ahLst/>
            <a:cxnLst/>
            <a:rect r="r" b="b" t="t" l="l"/>
            <a:pathLst>
              <a:path h="5585743" w="8700306">
                <a:moveTo>
                  <a:pt x="0" y="0"/>
                </a:moveTo>
                <a:lnTo>
                  <a:pt x="8700307" y="0"/>
                </a:lnTo>
                <a:lnTo>
                  <a:pt x="8700307" y="5585743"/>
                </a:lnTo>
                <a:lnTo>
                  <a:pt x="0" y="558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8676" y="2161010"/>
            <a:ext cx="8695821" cy="5704357"/>
          </a:xfrm>
          <a:custGeom>
            <a:avLst/>
            <a:gdLst/>
            <a:ahLst/>
            <a:cxnLst/>
            <a:rect r="r" b="b" t="t" l="l"/>
            <a:pathLst>
              <a:path h="5704357" w="8695821">
                <a:moveTo>
                  <a:pt x="0" y="0"/>
                </a:moveTo>
                <a:lnTo>
                  <a:pt x="8695821" y="0"/>
                </a:lnTo>
                <a:lnTo>
                  <a:pt x="8695821" y="5704357"/>
                </a:lnTo>
                <a:lnTo>
                  <a:pt x="0" y="5704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4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44168" y="252363"/>
            <a:ext cx="8448870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ONLINE BACKUP VS 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816" y="8365658"/>
            <a:ext cx="8795784" cy="170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Lato Bold"/>
              </a:rPr>
              <a:t>THE CUSTOMER CHURN RATE IS HIGHER FOR THOSE  WHO HAVE NO ONLINE SECURITY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7827" y="8392657"/>
            <a:ext cx="8635211" cy="167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Lato Bold"/>
              </a:rPr>
              <a:t>THE CUSTOMER CHURN RATE IS HIGHER FOR THOSE  WHO HAVE NO ONLINE BACKUP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253" y="252363"/>
            <a:ext cx="8448870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ONLINE SECURITY VS CHURN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94906" y="1858926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1916075"/>
            <a:ext cx="104651" cy="7342225"/>
            <a:chOff x="0" y="0"/>
            <a:chExt cx="27562" cy="1933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62" cy="1933755"/>
            </a:xfrm>
            <a:custGeom>
              <a:avLst/>
              <a:gdLst/>
              <a:ahLst/>
              <a:cxnLst/>
              <a:rect r="r" b="b" t="t" l="l"/>
              <a:pathLst>
                <a:path h="1933755" w="27562">
                  <a:moveTo>
                    <a:pt x="0" y="0"/>
                  </a:moveTo>
                  <a:lnTo>
                    <a:pt x="27562" y="0"/>
                  </a:lnTo>
                  <a:lnTo>
                    <a:pt x="27562" y="1933755"/>
                  </a:lnTo>
                  <a:lnTo>
                    <a:pt x="0" y="1933755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562" cy="1981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9605272" y="1782726"/>
            <a:ext cx="844814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2383006"/>
            <a:ext cx="8943568" cy="5847245"/>
          </a:xfrm>
          <a:custGeom>
            <a:avLst/>
            <a:gdLst/>
            <a:ahLst/>
            <a:cxnLst/>
            <a:rect r="r" b="b" t="t" l="l"/>
            <a:pathLst>
              <a:path h="5847245" w="8943568">
                <a:moveTo>
                  <a:pt x="0" y="0"/>
                </a:moveTo>
                <a:lnTo>
                  <a:pt x="8943568" y="0"/>
                </a:lnTo>
                <a:lnTo>
                  <a:pt x="8943568" y="5847245"/>
                </a:lnTo>
                <a:lnTo>
                  <a:pt x="0" y="5847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2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6326" y="2596248"/>
            <a:ext cx="8857176" cy="5634003"/>
          </a:xfrm>
          <a:custGeom>
            <a:avLst/>
            <a:gdLst/>
            <a:ahLst/>
            <a:cxnLst/>
            <a:rect r="r" b="b" t="t" l="l"/>
            <a:pathLst>
              <a:path h="5634003" w="8857176">
                <a:moveTo>
                  <a:pt x="0" y="0"/>
                </a:moveTo>
                <a:lnTo>
                  <a:pt x="8857175" y="0"/>
                </a:lnTo>
                <a:lnTo>
                  <a:pt x="8857175" y="5634003"/>
                </a:lnTo>
                <a:lnTo>
                  <a:pt x="0" y="563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41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69726" y="891466"/>
            <a:ext cx="8119234" cy="70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3"/>
              </a:lnSpc>
              <a:spcBef>
                <a:spcPct val="0"/>
              </a:spcBef>
            </a:pPr>
            <a:r>
              <a:rPr lang="en-US" sz="4131">
                <a:solidFill>
                  <a:srgbClr val="593C8F"/>
                </a:solidFill>
                <a:latin typeface="League Spartan"/>
              </a:rPr>
              <a:t>TECHSUPPORT VS CHURN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51" y="8420751"/>
            <a:ext cx="8972149" cy="174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7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Lato Bold"/>
              </a:rPr>
              <a:t>THE CUSTOMERS CHURN RATE IS HIGHER FOR THOSE  WHO HAVE NO DEVICE PROTECTION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6919" y="8437918"/>
            <a:ext cx="8804850" cy="172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2"/>
              </a:lnSpc>
              <a:spcBef>
                <a:spcPct val="0"/>
              </a:spcBef>
            </a:pPr>
            <a:r>
              <a:rPr lang="en-US" sz="3301">
                <a:solidFill>
                  <a:srgbClr val="000000"/>
                </a:solidFill>
                <a:latin typeface="Lato Bold"/>
              </a:rPr>
              <a:t>THE CUSTOMER CHURN RATE  IS HIGHER FOR THOSE  WHO HAVE NO TECH SUPPORT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736" y="879417"/>
            <a:ext cx="9048915" cy="71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6"/>
              </a:lnSpc>
              <a:spcBef>
                <a:spcPct val="0"/>
              </a:spcBef>
            </a:pPr>
            <a:r>
              <a:rPr lang="en-US" sz="4147">
                <a:solidFill>
                  <a:srgbClr val="593C8F"/>
                </a:solidFill>
                <a:latin typeface="League Spartan"/>
              </a:rPr>
              <a:t>DEVICE PROTECTION VS CHURN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DAFxowNlcSQ</dc:identifier>
  <dcterms:modified xsi:type="dcterms:W3CDTF">2011-08-01T06:04:30Z</dcterms:modified>
  <cp:revision>1</cp:revision>
  <dc:title>Lorem ipsum dolor sit amet, consectetur adipiscing elit, sed do eiusmod tempor incididunt ut labore et dolore</dc:title>
</cp:coreProperties>
</file>